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48" d="100"/>
          <a:sy n="48" d="100"/>
        </p:scale>
        <p:origin x="66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21/10/2015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PRESENT CONTINUOUS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       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CONTADURÍA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 err="1">
                <a:latin typeface="Comic Sans MS" panose="030F0702030302020204" pitchFamily="66" charset="0"/>
              </a:rPr>
              <a:t>ing</a:t>
            </a:r>
            <a:r>
              <a:rPr lang="en-US" altLang="es-MX" dirty="0">
                <a:latin typeface="Comic Sans MS" panose="030F0702030302020204" pitchFamily="66" charset="0"/>
              </a:rPr>
              <a:t> form – spelling rules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dirty="0">
                <a:latin typeface="Comic Sans MS" pitchFamily="66" charset="0"/>
              </a:rPr>
              <a:t>Verbs ending in –l, double it: </a:t>
            </a:r>
          </a:p>
          <a:p>
            <a:pPr>
              <a:defRPr/>
            </a:pPr>
            <a:r>
              <a:rPr lang="en-US" i="1" dirty="0">
                <a:latin typeface="Comic Sans MS" pitchFamily="66" charset="0"/>
              </a:rPr>
              <a:t>travel-travelling, cancel-cancelling</a:t>
            </a:r>
          </a:p>
          <a:p>
            <a:pPr marL="0" indent="0">
              <a:buFontTx/>
              <a:buNone/>
              <a:defRPr/>
            </a:pPr>
            <a:endParaRPr lang="en-US" i="1" dirty="0">
              <a:latin typeface="Comic Sans MS" pitchFamily="66" charset="0"/>
            </a:endParaRPr>
          </a:p>
          <a:p>
            <a:pPr>
              <a:defRPr/>
            </a:pPr>
            <a:r>
              <a:rPr lang="en-US" dirty="0">
                <a:latin typeface="Comic Sans MS" pitchFamily="66" charset="0"/>
              </a:rPr>
              <a:t>Verbs ending in –</a:t>
            </a:r>
            <a:r>
              <a:rPr lang="en-US" dirty="0" err="1">
                <a:latin typeface="Comic Sans MS" pitchFamily="66" charset="0"/>
              </a:rPr>
              <a:t>ie</a:t>
            </a:r>
            <a:r>
              <a:rPr lang="en-US" dirty="0">
                <a:latin typeface="Comic Sans MS" pitchFamily="66" charset="0"/>
              </a:rPr>
              <a:t> change it to –y: </a:t>
            </a:r>
          </a:p>
          <a:p>
            <a:pPr>
              <a:defRPr/>
            </a:pPr>
            <a:r>
              <a:rPr lang="en-US" i="1" dirty="0">
                <a:latin typeface="Comic Sans MS" pitchFamily="66" charset="0"/>
              </a:rPr>
              <a:t>lie-lying, die-dying</a:t>
            </a:r>
            <a:endParaRPr lang="sr-Latn-CS" i="1" dirty="0">
              <a:latin typeface="Comic Sans MS" pitchFamily="66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4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771800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dirty="0"/>
              <a:t>Evans, V. y Dooley, J. (2010). Upstream. Beginner. Express Publishing.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PRESENT CONTINUOUS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Usaremos el presente continuo para acciones que se están realizando en el momento de decirlas.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to use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present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continuous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doing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saying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at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same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moment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continuous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moment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>
                <a:latin typeface="Comic Sans MS" panose="030F0702030302020204" pitchFamily="66" charset="0"/>
              </a:rPr>
              <a:t>Use 1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omic Sans MS" pitchFamily="66" charset="0"/>
              </a:rPr>
              <a:t>The previous examples show that we use this tense to denote an action happening at the time of speaking (adverbs: now, right now, at the moment)</a:t>
            </a:r>
          </a:p>
          <a:p>
            <a:pPr marL="0" indent="0">
              <a:buFontTx/>
              <a:buNone/>
              <a:defRPr/>
            </a:pPr>
            <a:endParaRPr lang="en-US" dirty="0">
              <a:latin typeface="Comic Sans MS" pitchFamily="66" charset="0"/>
            </a:endParaRPr>
          </a:p>
          <a:p>
            <a:pPr>
              <a:defRPr/>
            </a:pPr>
            <a:r>
              <a:rPr lang="en-GB" i="1" u="sng" dirty="0">
                <a:latin typeface="Comic Sans MS" pitchFamily="66" charset="0"/>
              </a:rPr>
              <a:t>We are studying English grammar. </a:t>
            </a: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>
                <a:latin typeface="Comic Sans MS" panose="030F0702030302020204" pitchFamily="66" charset="0"/>
              </a:rPr>
              <a:t>Use 2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omic Sans MS" pitchFamily="66" charset="0"/>
              </a:rPr>
              <a:t>These examples show that the Present Continuous Tense is also used to denote a temporary action happening today or these days.</a:t>
            </a:r>
          </a:p>
          <a:p>
            <a:pPr>
              <a:defRPr/>
            </a:pPr>
            <a:endParaRPr lang="en-US" dirty="0">
              <a:latin typeface="Comic Sans MS" pitchFamily="66" charset="0"/>
            </a:endParaRPr>
          </a:p>
          <a:p>
            <a:pPr>
              <a:defRPr/>
            </a:pPr>
            <a:endParaRPr lang="en-US" dirty="0">
              <a:latin typeface="Comic Sans MS" pitchFamily="66" charset="0"/>
            </a:endParaRPr>
          </a:p>
          <a:p>
            <a:pPr>
              <a:defRPr/>
            </a:pPr>
            <a:r>
              <a:rPr lang="en-US" i="1" u="sng" dirty="0">
                <a:latin typeface="Comic Sans MS" pitchFamily="66" charset="0"/>
              </a:rPr>
              <a:t> It’s getting warmer.</a:t>
            </a:r>
            <a:endParaRPr lang="sr-Latn-CS" i="1" u="sng" dirty="0"/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53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>
                <a:latin typeface="Comic Sans MS" panose="030F0702030302020204" pitchFamily="66" charset="0"/>
              </a:rPr>
              <a:t>Use 3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omic Sans MS" pitchFamily="66" charset="0"/>
              </a:rPr>
              <a:t>It is also used to express the ongoing changes, especially with verbs such as become, get, grow, change, and with expressions like more and more.</a:t>
            </a:r>
          </a:p>
          <a:p>
            <a:pPr>
              <a:defRPr/>
            </a:pPr>
            <a:endParaRPr lang="en-US" dirty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en-US" i="1" u="sng" dirty="0">
                <a:latin typeface="Comic Sans MS" pitchFamily="66" charset="0"/>
              </a:rPr>
              <a:t>Are you going to the party on Friday?</a:t>
            </a:r>
            <a:endParaRPr lang="sr-Latn-CS" i="1" u="sng" dirty="0">
              <a:latin typeface="Comic Sans MS" pitchFamily="66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9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>
                <a:latin typeface="Comic Sans MS" panose="030F0702030302020204" pitchFamily="66" charset="0"/>
              </a:rPr>
              <a:t>Use 4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dirty="0">
                <a:latin typeface="Comic Sans MS" pitchFamily="66" charset="0"/>
              </a:rPr>
              <a:t>We use it for future arrangements with a time reference.</a:t>
            </a:r>
          </a:p>
          <a:p>
            <a:pPr>
              <a:defRPr/>
            </a:pPr>
            <a:endParaRPr lang="en-US" dirty="0">
              <a:latin typeface="Comic Sans MS" pitchFamily="66" charset="0"/>
            </a:endParaRPr>
          </a:p>
          <a:p>
            <a:pPr>
              <a:defRPr/>
            </a:pPr>
            <a:endParaRPr lang="en-US" dirty="0">
              <a:latin typeface="Comic Sans MS" pitchFamily="66" charset="0"/>
            </a:endParaRPr>
          </a:p>
          <a:p>
            <a:pPr>
              <a:defRPr/>
            </a:pPr>
            <a:r>
              <a:rPr lang="en-US" dirty="0">
                <a:latin typeface="Comic Sans MS" pitchFamily="66" charset="0"/>
              </a:rPr>
              <a:t>We’re leaving tomorrow.</a:t>
            </a:r>
            <a:endParaRPr lang="sr-Latn-CS" dirty="0">
              <a:latin typeface="Comic Sans MS" pitchFamily="66" charset="0"/>
            </a:endParaRPr>
          </a:p>
          <a:p>
            <a:pPr marL="0" indent="0">
              <a:buFontTx/>
              <a:buNone/>
              <a:defRPr/>
            </a:pPr>
            <a:endParaRPr lang="sr-Latn-CS" dirty="0">
              <a:latin typeface="Comic Sans MS" pitchFamily="66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99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r>
              <a:rPr lang="es-MX" b="1" dirty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>
                <a:latin typeface="Arial" pitchFamily="34" charset="0"/>
                <a:cs typeface="Arial" pitchFamily="34" charset="0"/>
              </a:rPr>
            </a:br>
            <a:r>
              <a:rPr lang="es-MX" b="1" dirty="0" err="1">
                <a:latin typeface="Arial" pitchFamily="34" charset="0"/>
                <a:cs typeface="Arial" pitchFamily="34" charset="0"/>
              </a:rPr>
              <a:t>Form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– am, are, is </a:t>
            </a:r>
            <a:r>
              <a:rPr lang="en-US" altLang="es-MX" dirty="0">
                <a:latin typeface="Comic Sans MS" panose="030F0702030302020204" pitchFamily="66" charset="0"/>
              </a:rPr>
              <a:t>+ </a:t>
            </a:r>
            <a:r>
              <a:rPr lang="en-US" altLang="es-MX" dirty="0" err="1">
                <a:latin typeface="Comic Sans MS" panose="030F0702030302020204" pitchFamily="66" charset="0"/>
              </a:rPr>
              <a:t>ing</a:t>
            </a:r>
            <a:r>
              <a:rPr lang="en-US" altLang="es-MX" dirty="0">
                <a:latin typeface="Comic Sans MS" panose="030F0702030302020204" pitchFamily="66" charset="0"/>
              </a:rPr>
              <a:t> form</a:t>
            </a:r>
            <a:r>
              <a:rPr lang="sr-Latn-CS" altLang="es-MX" dirty="0">
                <a:latin typeface="Comic Sans MS" panose="030F0702030302020204" pitchFamily="66" charset="0"/>
              </a:rPr>
              <a:t/>
            </a:r>
            <a:br>
              <a:rPr lang="sr-Latn-CS" altLang="es-MX" dirty="0">
                <a:latin typeface="Comic Sans MS" panose="030F0702030302020204" pitchFamily="66" charset="0"/>
              </a:rPr>
            </a:b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s-MX" dirty="0">
                <a:latin typeface="Comic Sans MS" panose="030F0702030302020204" pitchFamily="66" charset="0"/>
              </a:rPr>
              <a:t>Affirmative </a:t>
            </a:r>
          </a:p>
          <a:p>
            <a:pPr>
              <a:buFontTx/>
              <a:buNone/>
            </a:pPr>
            <a:r>
              <a:rPr lang="en-US" altLang="es-MX" i="1" dirty="0">
                <a:latin typeface="Comic Sans MS" panose="030F0702030302020204" pitchFamily="66" charset="0"/>
              </a:rPr>
              <a:t>I </a:t>
            </a:r>
            <a:r>
              <a:rPr lang="en-US" altLang="es-MX" i="1" u="sng" dirty="0">
                <a:latin typeface="Comic Sans MS" panose="030F0702030302020204" pitchFamily="66" charset="0"/>
              </a:rPr>
              <a:t>am sleeping</a:t>
            </a:r>
            <a:r>
              <a:rPr lang="en-US" altLang="es-MX" i="1" dirty="0">
                <a:latin typeface="Comic Sans MS" panose="030F0702030302020204" pitchFamily="66" charset="0"/>
              </a:rPr>
              <a:t>.</a:t>
            </a:r>
          </a:p>
          <a:p>
            <a:pPr>
              <a:buFontTx/>
              <a:buNone/>
            </a:pPr>
            <a:r>
              <a:rPr lang="en-US" altLang="es-MX" dirty="0">
                <a:latin typeface="Comic Sans MS" panose="030F0702030302020204" pitchFamily="66" charset="0"/>
              </a:rPr>
              <a:t>He/she/it </a:t>
            </a:r>
            <a:r>
              <a:rPr lang="en-US" altLang="es-MX" u="sng" dirty="0">
                <a:latin typeface="Comic Sans MS" panose="030F0702030302020204" pitchFamily="66" charset="0"/>
              </a:rPr>
              <a:t>is sleeping</a:t>
            </a:r>
            <a:r>
              <a:rPr lang="en-US" altLang="es-MX" dirty="0">
                <a:latin typeface="Comic Sans MS" panose="030F0702030302020204" pitchFamily="66" charset="0"/>
              </a:rPr>
              <a:t>.</a:t>
            </a:r>
          </a:p>
          <a:p>
            <a:pPr>
              <a:buFontTx/>
              <a:buNone/>
            </a:pPr>
            <a:r>
              <a:rPr lang="en-US" altLang="es-MX" dirty="0">
                <a:latin typeface="Comic Sans MS" panose="030F0702030302020204" pitchFamily="66" charset="0"/>
              </a:rPr>
              <a:t>You/we/they </a:t>
            </a:r>
            <a:r>
              <a:rPr lang="en-US" altLang="es-MX" u="sng" dirty="0">
                <a:latin typeface="Comic Sans MS" panose="030F0702030302020204" pitchFamily="66" charset="0"/>
              </a:rPr>
              <a:t>are sleeping</a:t>
            </a:r>
            <a:r>
              <a:rPr lang="en-US" altLang="es-MX" dirty="0">
                <a:latin typeface="Comic Sans MS" panose="030F0702030302020204" pitchFamily="66" charset="0"/>
              </a:rPr>
              <a:t>.</a:t>
            </a:r>
          </a:p>
          <a:p>
            <a:r>
              <a:rPr lang="en-US" altLang="es-MX" dirty="0">
                <a:latin typeface="Comic Sans MS" panose="030F0702030302020204" pitchFamily="66" charset="0"/>
              </a:rPr>
              <a:t>Negative </a:t>
            </a:r>
          </a:p>
          <a:p>
            <a:pPr>
              <a:buFontTx/>
              <a:buNone/>
            </a:pPr>
            <a:r>
              <a:rPr lang="en-US" altLang="es-MX" i="1" dirty="0">
                <a:latin typeface="Comic Sans MS" panose="030F0702030302020204" pitchFamily="66" charset="0"/>
              </a:rPr>
              <a:t>I </a:t>
            </a:r>
            <a:r>
              <a:rPr lang="en-US" altLang="es-MX" i="1" u="sng" dirty="0">
                <a:latin typeface="Comic Sans MS" panose="030F0702030302020204" pitchFamily="66" charset="0"/>
              </a:rPr>
              <a:t>am not (I’m not) singing</a:t>
            </a:r>
            <a:r>
              <a:rPr lang="en-US" altLang="es-MX" i="1" dirty="0">
                <a:latin typeface="Comic Sans MS" panose="030F0702030302020204" pitchFamily="66" charset="0"/>
              </a:rPr>
              <a:t>.</a:t>
            </a:r>
          </a:p>
          <a:p>
            <a:pPr>
              <a:buFontTx/>
              <a:buNone/>
            </a:pPr>
            <a:r>
              <a:rPr lang="en-US" altLang="es-MX" dirty="0">
                <a:latin typeface="Comic Sans MS" panose="030F0702030302020204" pitchFamily="66" charset="0"/>
              </a:rPr>
              <a:t>He/she/it </a:t>
            </a:r>
            <a:r>
              <a:rPr lang="en-US" altLang="es-MX" u="sng" dirty="0">
                <a:latin typeface="Comic Sans MS" panose="030F0702030302020204" pitchFamily="66" charset="0"/>
              </a:rPr>
              <a:t>is not (isn’t) singing</a:t>
            </a:r>
            <a:r>
              <a:rPr lang="en-US" altLang="es-MX" dirty="0">
                <a:latin typeface="Comic Sans MS" panose="030F0702030302020204" pitchFamily="66" charset="0"/>
              </a:rPr>
              <a:t>.</a:t>
            </a:r>
          </a:p>
          <a:p>
            <a:pPr>
              <a:buFontTx/>
              <a:buNone/>
            </a:pPr>
            <a:r>
              <a:rPr lang="en-US" altLang="es-MX" dirty="0">
                <a:latin typeface="Comic Sans MS" panose="030F0702030302020204" pitchFamily="66" charset="0"/>
              </a:rPr>
              <a:t>You/we/they </a:t>
            </a:r>
            <a:r>
              <a:rPr lang="en-US" altLang="es-MX" u="sng" dirty="0">
                <a:latin typeface="Comic Sans MS" panose="030F0702030302020204" pitchFamily="66" charset="0"/>
              </a:rPr>
              <a:t>are not (aren’t) singing</a:t>
            </a:r>
            <a:r>
              <a:rPr lang="en-US" altLang="es-MX" dirty="0">
                <a:latin typeface="Comic Sans MS" panose="030F0702030302020204" pitchFamily="66" charset="0"/>
              </a:rPr>
              <a:t>.</a:t>
            </a:r>
            <a:endParaRPr lang="sr-Latn-CS" alt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11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57200" y="1600200"/>
            <a:ext cx="85792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s-MX" sz="3200" dirty="0">
                <a:latin typeface="Comic Sans MS" panose="030F0702030302020204" pitchFamily="66" charset="0"/>
              </a:rPr>
              <a:t>Interrogative </a:t>
            </a:r>
          </a:p>
          <a:p>
            <a:pPr>
              <a:buFontTx/>
              <a:buNone/>
            </a:pPr>
            <a:r>
              <a:rPr lang="en-US" altLang="es-MX" sz="3200" i="1" u="sng" dirty="0">
                <a:latin typeface="Comic Sans MS" panose="030F0702030302020204" pitchFamily="66" charset="0"/>
              </a:rPr>
              <a:t>Am</a:t>
            </a:r>
            <a:r>
              <a:rPr lang="en-US" altLang="es-MX" sz="3200" i="1" dirty="0">
                <a:latin typeface="Comic Sans MS" panose="030F0702030302020204" pitchFamily="66" charset="0"/>
              </a:rPr>
              <a:t> I </a:t>
            </a:r>
            <a:r>
              <a:rPr lang="en-US" altLang="es-MX" sz="3200" i="1" u="sng" dirty="0">
                <a:latin typeface="Comic Sans MS" panose="030F0702030302020204" pitchFamily="66" charset="0"/>
              </a:rPr>
              <a:t>dreaming</a:t>
            </a:r>
            <a:r>
              <a:rPr lang="en-US" altLang="es-MX" sz="3200" i="1" dirty="0">
                <a:latin typeface="Comic Sans MS" panose="030F0702030302020204" pitchFamily="66" charset="0"/>
              </a:rPr>
              <a:t>?</a:t>
            </a:r>
          </a:p>
          <a:p>
            <a:pPr>
              <a:buFontTx/>
              <a:buNone/>
            </a:pPr>
            <a:r>
              <a:rPr lang="en-US" altLang="es-MX" sz="3200" i="1" u="sng" dirty="0">
                <a:latin typeface="Comic Sans MS" panose="030F0702030302020204" pitchFamily="66" charset="0"/>
              </a:rPr>
              <a:t>Is</a:t>
            </a:r>
            <a:r>
              <a:rPr lang="en-US" altLang="es-MX" sz="3200" i="1" dirty="0">
                <a:latin typeface="Comic Sans MS" panose="030F0702030302020204" pitchFamily="66" charset="0"/>
              </a:rPr>
              <a:t> he/she/it </a:t>
            </a:r>
            <a:r>
              <a:rPr lang="en-US" altLang="es-MX" sz="3200" i="1" u="sng" dirty="0">
                <a:latin typeface="Comic Sans MS" panose="030F0702030302020204" pitchFamily="66" charset="0"/>
              </a:rPr>
              <a:t>dreaming</a:t>
            </a:r>
            <a:r>
              <a:rPr lang="en-US" altLang="es-MX" sz="3200" i="1" dirty="0">
                <a:latin typeface="Comic Sans MS" panose="030F0702030302020204" pitchFamily="66" charset="0"/>
              </a:rPr>
              <a:t>?</a:t>
            </a:r>
          </a:p>
          <a:p>
            <a:pPr>
              <a:buFontTx/>
              <a:buNone/>
            </a:pPr>
            <a:r>
              <a:rPr lang="en-US" altLang="es-MX" sz="3200" i="1" u="sng" dirty="0">
                <a:latin typeface="Comic Sans MS" panose="030F0702030302020204" pitchFamily="66" charset="0"/>
              </a:rPr>
              <a:t>Are</a:t>
            </a:r>
            <a:r>
              <a:rPr lang="en-US" altLang="es-MX" sz="3200" i="1" dirty="0">
                <a:latin typeface="Comic Sans MS" panose="030F0702030302020204" pitchFamily="66" charset="0"/>
              </a:rPr>
              <a:t> you/we/they </a:t>
            </a:r>
            <a:r>
              <a:rPr lang="en-US" altLang="es-MX" sz="3200" i="1" u="sng" dirty="0">
                <a:latin typeface="Comic Sans MS" panose="030F0702030302020204" pitchFamily="66" charset="0"/>
              </a:rPr>
              <a:t>dreaming</a:t>
            </a:r>
            <a:r>
              <a:rPr lang="en-US" altLang="es-MX" sz="3200" i="1" dirty="0">
                <a:latin typeface="Comic Sans MS" panose="030F0702030302020204" pitchFamily="66" charset="0"/>
              </a:rPr>
              <a:t>?</a:t>
            </a:r>
          </a:p>
          <a:p>
            <a:r>
              <a:rPr lang="en-US" altLang="es-MX" sz="3200" dirty="0">
                <a:latin typeface="Comic Sans MS" panose="030F0702030302020204" pitchFamily="66" charset="0"/>
              </a:rPr>
              <a:t>Short answers</a:t>
            </a:r>
          </a:p>
          <a:p>
            <a:pPr>
              <a:buFontTx/>
              <a:buNone/>
            </a:pPr>
            <a:r>
              <a:rPr lang="en-US" altLang="es-MX" sz="3200" dirty="0">
                <a:latin typeface="Comic Sans MS" panose="030F0702030302020204" pitchFamily="66" charset="0"/>
              </a:rPr>
              <a:t>Yes, I am/he is/we are…</a:t>
            </a:r>
          </a:p>
          <a:p>
            <a:pPr>
              <a:buFontTx/>
              <a:buNone/>
            </a:pPr>
            <a:r>
              <a:rPr lang="en-US" altLang="es-MX" sz="3200" dirty="0">
                <a:latin typeface="Comic Sans MS" panose="030F0702030302020204" pitchFamily="66" charset="0"/>
              </a:rPr>
              <a:t>No, I’m not/he isn’t/we aren’t…</a:t>
            </a:r>
            <a:endParaRPr lang="sr-Latn-CS" altLang="es-MX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CONTINUOUS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 err="1">
                <a:latin typeface="Comic Sans MS" panose="030F0702030302020204" pitchFamily="66" charset="0"/>
              </a:rPr>
              <a:t>ing</a:t>
            </a:r>
            <a:r>
              <a:rPr lang="en-US" altLang="es-MX" dirty="0">
                <a:latin typeface="Comic Sans MS" panose="030F0702030302020204" pitchFamily="66" charset="0"/>
              </a:rPr>
              <a:t> form – spelling rules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s-MX" dirty="0">
                <a:latin typeface="Comic Sans MS" panose="030F0702030302020204" pitchFamily="66" charset="0"/>
              </a:rPr>
              <a:t>Most verbs just take –</a:t>
            </a:r>
            <a:r>
              <a:rPr lang="en-US" altLang="es-MX" dirty="0" err="1">
                <a:latin typeface="Comic Sans MS" panose="030F0702030302020204" pitchFamily="66" charset="0"/>
              </a:rPr>
              <a:t>ing</a:t>
            </a:r>
            <a:r>
              <a:rPr lang="en-US" altLang="es-MX" dirty="0">
                <a:latin typeface="Comic Sans MS" panose="030F0702030302020204" pitchFamily="66" charset="0"/>
              </a:rPr>
              <a:t> with no changes in spelling: </a:t>
            </a:r>
            <a:r>
              <a:rPr lang="en-US" altLang="es-MX" i="1" dirty="0">
                <a:latin typeface="Comic Sans MS" panose="030F0702030302020204" pitchFamily="66" charset="0"/>
              </a:rPr>
              <a:t>watch-watching, clean-cleaning, listen-listening</a:t>
            </a:r>
          </a:p>
          <a:p>
            <a:r>
              <a:rPr lang="en-US" altLang="es-MX" dirty="0">
                <a:latin typeface="Comic Sans MS" panose="030F0702030302020204" pitchFamily="66" charset="0"/>
              </a:rPr>
              <a:t>Verbs ending in –e drop it before –</a:t>
            </a:r>
            <a:r>
              <a:rPr lang="en-US" altLang="es-MX" dirty="0" err="1">
                <a:latin typeface="Comic Sans MS" panose="030F0702030302020204" pitchFamily="66" charset="0"/>
              </a:rPr>
              <a:t>ing</a:t>
            </a:r>
            <a:r>
              <a:rPr lang="en-US" altLang="es-MX" dirty="0">
                <a:latin typeface="Comic Sans MS" panose="030F0702030302020204" pitchFamily="66" charset="0"/>
              </a:rPr>
              <a:t>: </a:t>
            </a:r>
            <a:r>
              <a:rPr lang="en-US" altLang="es-MX" i="1" dirty="0">
                <a:latin typeface="Comic Sans MS" panose="030F0702030302020204" pitchFamily="66" charset="0"/>
              </a:rPr>
              <a:t>live-living, write-writing</a:t>
            </a:r>
          </a:p>
          <a:p>
            <a:r>
              <a:rPr lang="en-US" altLang="es-MX" dirty="0">
                <a:latin typeface="Comic Sans MS" panose="030F0702030302020204" pitchFamily="66" charset="0"/>
              </a:rPr>
              <a:t>Verbs with short vowels and one consonant double the consonant:</a:t>
            </a:r>
          </a:p>
          <a:p>
            <a:pPr>
              <a:buFontTx/>
              <a:buNone/>
            </a:pPr>
            <a:r>
              <a:rPr lang="en-US" altLang="es-MX" dirty="0">
                <a:latin typeface="Comic Sans MS" panose="030F0702030302020204" pitchFamily="66" charset="0"/>
              </a:rPr>
              <a:t>   </a:t>
            </a:r>
            <a:r>
              <a:rPr lang="en-US" altLang="es-MX" i="1" dirty="0">
                <a:latin typeface="Comic Sans MS" panose="030F0702030302020204" pitchFamily="66" charset="0"/>
              </a:rPr>
              <a:t>run-running, swim-swimming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35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362</Words>
  <Application>Microsoft Office PowerPoint</Application>
  <PresentationFormat>Presentación en pantalla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Tema de Office</vt:lpstr>
      <vt:lpstr>1_Tema de Office</vt:lpstr>
      <vt:lpstr>PRESENT CONTINUOUS</vt:lpstr>
      <vt:lpstr>PRESENT CONTINUOUS</vt:lpstr>
      <vt:lpstr>PRESENT CONTINUOUS Use 1</vt:lpstr>
      <vt:lpstr>PRESENT CONTINUOUS Use 2</vt:lpstr>
      <vt:lpstr>PRESENT CONTINUOUS Use 3</vt:lpstr>
      <vt:lpstr>PRESENT CONTINUOUS Use 4</vt:lpstr>
      <vt:lpstr>PRESENT CONTINUOUS Form – am, are, is + ing form </vt:lpstr>
      <vt:lpstr>PRESENT CONTINUOUS</vt:lpstr>
      <vt:lpstr>PRESENT CONTINUOUS ing form – spelling rules</vt:lpstr>
      <vt:lpstr>PRESENT CONTINUOUS ing form – spelling rules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</cp:lastModifiedBy>
  <cp:revision>22</cp:revision>
  <dcterms:created xsi:type="dcterms:W3CDTF">2012-12-04T21:22:09Z</dcterms:created>
  <dcterms:modified xsi:type="dcterms:W3CDTF">2015-10-22T03:25:13Z</dcterms:modified>
</cp:coreProperties>
</file>